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78"/>
    <p:restoredTop sz="94599"/>
  </p:normalViewPr>
  <p:slideViewPr>
    <p:cSldViewPr snapToGrid="0" snapToObjects="1">
      <p:cViewPr varScale="1">
        <p:scale>
          <a:sx n="80" d="100"/>
          <a:sy n="80" d="100"/>
        </p:scale>
        <p:origin x="304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5940-6CDB-6741-ABB6-BAAEE9CDAD00}"/>
              </a:ext>
            </a:extLst>
          </p:cNvPr>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6EAD4920-CA9C-504A-9EA4-7ECA854783A6}"/>
              </a:ext>
            </a:extLst>
          </p:cNvPr>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18B41E7C-AA84-134B-944A-967B14A63FC4}"/>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105FAAE7-4043-BE4E-836B-41B6CE20CD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A7537E-5B51-6140-88D4-F2C6C1FE4373}"/>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47632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E8FA-7B1F-F941-B59B-A583C6ECF0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D1C7B6-DC2F-BF49-84CD-29AB38D2C1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F2E45-19DC-CD46-88EF-1471C1C2BA67}"/>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9F5066B8-C1C4-1548-943B-C56D96D5DC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CBF531-956A-6644-AF71-EF845795A616}"/>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414017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53DC7-201C-9A40-B288-708E1AD21388}"/>
              </a:ext>
            </a:extLst>
          </p:cNvPr>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A06B0C-0372-7F48-A690-0EDEF9A863B1}"/>
              </a:ext>
            </a:extLst>
          </p:cNvPr>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50CEC-313C-044C-AD9E-40C75CDED946}"/>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CDBAB668-F7F0-5C42-BB90-7ED5A3E97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E74BA1-7BF4-4F49-BDC4-FB7D1B262577}"/>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29302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6D31-D702-3745-9213-6F9C65330B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F2E4B-4683-204D-8D48-D57A8271B1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F009A-ED0D-B349-9EAC-70059828450A}"/>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CEF82A59-FF91-EB4C-8E6B-1EC64D8A82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E3F396-1875-3241-ABD6-B4E48C7760B1}"/>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384854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3E5A-43B2-1A46-9BA0-F135937F1345}"/>
              </a:ext>
            </a:extLst>
          </p:cNvPr>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a:extLst>
              <a:ext uri="{FF2B5EF4-FFF2-40B4-BE49-F238E27FC236}">
                <a16:creationId xmlns:a16="http://schemas.microsoft.com/office/drawing/2014/main" id="{865AD503-9E01-1747-9585-9E4A659CFFBA}"/>
              </a:ext>
            </a:extLst>
          </p:cNvPr>
          <p:cNvSpPr>
            <a:spLocks noGrp="1"/>
          </p:cNvSpPr>
          <p:nvPr>
            <p:ph type="body" idx="1"/>
          </p:nvPr>
        </p:nvSpPr>
        <p:spPr>
          <a:xfrm>
            <a:off x="530304" y="6731213"/>
            <a:ext cx="6703695" cy="2200274"/>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3055F6-1B42-654E-A481-587A8DB5A967}"/>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8E346AC6-AEF7-EF44-BEF5-8E18318837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CEE4AE-5C30-A144-8D68-243907162415}"/>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95104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D0F9-2A28-BF47-8955-274D0C42A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EF795-59FC-4049-8269-7B00C127B9D4}"/>
              </a:ext>
            </a:extLst>
          </p:cNvPr>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16C37-2831-D445-AC80-B719DA03D9E1}"/>
              </a:ext>
            </a:extLst>
          </p:cNvPr>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EC1F84-11A6-AF4E-8A9C-ABEC4633D449}"/>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6" name="Footer Placeholder 5">
            <a:extLst>
              <a:ext uri="{FF2B5EF4-FFF2-40B4-BE49-F238E27FC236}">
                <a16:creationId xmlns:a16="http://schemas.microsoft.com/office/drawing/2014/main" id="{51E0E732-8A0E-0841-8A92-3F37002430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DBE461-BCB2-2145-90EF-C1AB4F725AC0}"/>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222308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0289-EF59-A24C-8323-277BC240D9F1}"/>
              </a:ext>
            </a:extLst>
          </p:cNvPr>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8268A8-4211-0243-906A-1192CD3E53CE}"/>
              </a:ext>
            </a:extLst>
          </p:cNvPr>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4" name="Content Placeholder 3">
            <a:extLst>
              <a:ext uri="{FF2B5EF4-FFF2-40B4-BE49-F238E27FC236}">
                <a16:creationId xmlns:a16="http://schemas.microsoft.com/office/drawing/2014/main" id="{75D9B217-81FA-664F-87F8-EFCCC027F9F6}"/>
              </a:ext>
            </a:extLst>
          </p:cNvPr>
          <p:cNvSpPr>
            <a:spLocks noGrp="1"/>
          </p:cNvSpPr>
          <p:nvPr>
            <p:ph sz="half" idx="2"/>
          </p:nvPr>
        </p:nvSpPr>
        <p:spPr>
          <a:xfrm>
            <a:off x="535365"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F4B231-D691-5340-8103-8DF0478F9AB3}"/>
              </a:ext>
            </a:extLst>
          </p:cNvPr>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6" name="Content Placeholder 5">
            <a:extLst>
              <a:ext uri="{FF2B5EF4-FFF2-40B4-BE49-F238E27FC236}">
                <a16:creationId xmlns:a16="http://schemas.microsoft.com/office/drawing/2014/main" id="{33F57F57-A576-AA47-B64F-0F2BAD503A49}"/>
              </a:ext>
            </a:extLst>
          </p:cNvPr>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F372BC-B8B7-0C49-B0E6-21CB667A49C7}"/>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8" name="Footer Placeholder 7">
            <a:extLst>
              <a:ext uri="{FF2B5EF4-FFF2-40B4-BE49-F238E27FC236}">
                <a16:creationId xmlns:a16="http://schemas.microsoft.com/office/drawing/2014/main" id="{E71E0725-4B21-CC4E-A067-16E0AA9AFCB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2C0A9A-ACBF-914C-A866-D269A4CA1688}"/>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374727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AC38-91FA-F047-9E02-D05789BA83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FFCD6-04EE-BB42-A472-9562F35FF3E8}"/>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4" name="Footer Placeholder 3">
            <a:extLst>
              <a:ext uri="{FF2B5EF4-FFF2-40B4-BE49-F238E27FC236}">
                <a16:creationId xmlns:a16="http://schemas.microsoft.com/office/drawing/2014/main" id="{E2DCC532-24F5-FA4E-9A7C-17FC5065FE0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0EF559-4909-994A-A997-8F741BC457AD}"/>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34721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C06A5-5F06-FD4F-861E-E5CBB7A4790A}"/>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3" name="Footer Placeholder 2">
            <a:extLst>
              <a:ext uri="{FF2B5EF4-FFF2-40B4-BE49-F238E27FC236}">
                <a16:creationId xmlns:a16="http://schemas.microsoft.com/office/drawing/2014/main" id="{A20D6DC6-FC5A-BC41-A36D-9AAD3F76AE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E84106A-E4CB-2142-A303-C92A518F24A6}"/>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1092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9D724-7A0E-6F4C-BEFD-43F5E2AC00D4}"/>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a:extLst>
              <a:ext uri="{FF2B5EF4-FFF2-40B4-BE49-F238E27FC236}">
                <a16:creationId xmlns:a16="http://schemas.microsoft.com/office/drawing/2014/main" id="{CA63CEFD-CE82-F341-A24F-F93F86FFB836}"/>
              </a:ext>
            </a:extLst>
          </p:cNvPr>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71A7AC-9C14-664D-B298-D929B7771B23}"/>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a:extLst>
              <a:ext uri="{FF2B5EF4-FFF2-40B4-BE49-F238E27FC236}">
                <a16:creationId xmlns:a16="http://schemas.microsoft.com/office/drawing/2014/main" id="{605C3DB6-29D7-F549-82E5-8616FE40A341}"/>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6" name="Footer Placeholder 5">
            <a:extLst>
              <a:ext uri="{FF2B5EF4-FFF2-40B4-BE49-F238E27FC236}">
                <a16:creationId xmlns:a16="http://schemas.microsoft.com/office/drawing/2014/main" id="{D6037C25-5273-3C46-AB9C-7F43C98EBE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3C185B-D300-5B46-B0DE-31E27221EA3E}"/>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264120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BFFD1-0B0B-2B4D-88D0-AAD860FC1F7B}"/>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a:extLst>
              <a:ext uri="{FF2B5EF4-FFF2-40B4-BE49-F238E27FC236}">
                <a16:creationId xmlns:a16="http://schemas.microsoft.com/office/drawing/2014/main" id="{47D2600E-5C2B-3B4E-9FF2-7EFC9D85CE3F}"/>
              </a:ext>
            </a:extLst>
          </p:cNvPr>
          <p:cNvSpPr>
            <a:spLocks noGrp="1"/>
          </p:cNvSpPr>
          <p:nvPr>
            <p:ph type="pic" idx="1"/>
          </p:nvPr>
        </p:nvSpPr>
        <p:spPr>
          <a:xfrm>
            <a:off x="3304282" y="1448224"/>
            <a:ext cx="3934778" cy="7147983"/>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BE8B05B-26EC-8446-AEED-D93C6A0FFA46}"/>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a:extLst>
              <a:ext uri="{FF2B5EF4-FFF2-40B4-BE49-F238E27FC236}">
                <a16:creationId xmlns:a16="http://schemas.microsoft.com/office/drawing/2014/main" id="{7C063D05-3CCF-2D4B-AB03-86A9AC763F61}"/>
              </a:ext>
            </a:extLst>
          </p:cNvPr>
          <p:cNvSpPr>
            <a:spLocks noGrp="1"/>
          </p:cNvSpPr>
          <p:nvPr>
            <p:ph type="dt" sz="half" idx="10"/>
          </p:nvPr>
        </p:nvSpPr>
        <p:spPr/>
        <p:txBody>
          <a:bodyPr/>
          <a:lstStyle/>
          <a:p>
            <a:fld id="{6F9021A3-0553-4043-A1A9-F303C6C59ACB}" type="datetimeFigureOut">
              <a:rPr lang="en-US" smtClean="0"/>
              <a:t>3/3/21</a:t>
            </a:fld>
            <a:endParaRPr lang="en-US" dirty="0"/>
          </a:p>
        </p:txBody>
      </p:sp>
      <p:sp>
        <p:nvSpPr>
          <p:cNvPr id="6" name="Footer Placeholder 5">
            <a:extLst>
              <a:ext uri="{FF2B5EF4-FFF2-40B4-BE49-F238E27FC236}">
                <a16:creationId xmlns:a16="http://schemas.microsoft.com/office/drawing/2014/main" id="{156409F8-B83F-AD4B-B1D8-7ADEB5F88C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0CB865-3223-DD41-AD01-647B6F654962}"/>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404486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6B69B-C21A-8143-8BD2-D42C1EDB7115}"/>
              </a:ext>
            </a:extLst>
          </p:cNvPr>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9BBCD5-BC9B-AB4A-9DBF-4B8255B797FE}"/>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FE804-5EAB-B848-9927-97AD24DA4E78}"/>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75000"/>
                  </a:schemeClr>
                </a:solidFill>
              </a:defRPr>
            </a:lvl1pPr>
          </a:lstStyle>
          <a:p>
            <a:fld id="{6F9021A3-0553-4043-A1A9-F303C6C59ACB}" type="datetimeFigureOut">
              <a:rPr lang="en-US" smtClean="0"/>
              <a:t>3/3/21</a:t>
            </a:fld>
            <a:endParaRPr lang="en-US" dirty="0"/>
          </a:p>
        </p:txBody>
      </p:sp>
      <p:sp>
        <p:nvSpPr>
          <p:cNvPr id="5" name="Footer Placeholder 4">
            <a:extLst>
              <a:ext uri="{FF2B5EF4-FFF2-40B4-BE49-F238E27FC236}">
                <a16:creationId xmlns:a16="http://schemas.microsoft.com/office/drawing/2014/main" id="{71CDD3CD-A2B9-0848-AFD7-AA4406E29262}"/>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111E2F-D8A5-D141-A883-BD414BD7AA2E}"/>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D33F46E5-2E91-1F4C-805B-6D2FFCB9B5CF}" type="slidenum">
              <a:rPr lang="en-US" smtClean="0"/>
              <a:t>‹#›</a:t>
            </a:fld>
            <a:endParaRPr lang="en-US" dirty="0"/>
          </a:p>
        </p:txBody>
      </p:sp>
    </p:spTree>
    <p:extLst>
      <p:ext uri="{BB962C8B-B14F-4D97-AF65-F5344CB8AC3E}">
        <p14:creationId xmlns:p14="http://schemas.microsoft.com/office/powerpoint/2010/main" val="3073739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AFC53B1-1021-704F-A2CF-78A3D831A862}"/>
              </a:ext>
            </a:extLst>
          </p:cNvPr>
          <p:cNvSpPr/>
          <p:nvPr/>
        </p:nvSpPr>
        <p:spPr>
          <a:xfrm>
            <a:off x="0" y="9127066"/>
            <a:ext cx="7772400" cy="931334"/>
          </a:xfrm>
          <a:prstGeom prst="rect">
            <a:avLst/>
          </a:prstGeom>
          <a:solidFill>
            <a:schemeClr val="bg1">
              <a:lumMod val="85000"/>
            </a:schemeClr>
          </a:solidFill>
          <a:ln cap="sq">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745AB4D-71F3-B946-8CC8-211B96B7FBA1}"/>
              </a:ext>
            </a:extLst>
          </p:cNvPr>
          <p:cNvSpPr txBox="1"/>
          <p:nvPr/>
        </p:nvSpPr>
        <p:spPr>
          <a:xfrm>
            <a:off x="296331" y="2333347"/>
            <a:ext cx="7179733" cy="2308324"/>
          </a:xfrm>
          <a:prstGeom prst="rect">
            <a:avLst/>
          </a:prstGeom>
          <a:noFill/>
        </p:spPr>
        <p:txBody>
          <a:bodyPr wrap="square" lIns="182880" rIns="182880" rtlCol="0">
            <a:spAutoFit/>
          </a:bodyPr>
          <a:lstStyle/>
          <a:p>
            <a:pPr algn="just"/>
            <a:r>
              <a:rPr lang="en-US" sz="1400" dirty="0" err="1">
                <a:latin typeface="Arial" panose="020B0604020202020204" pitchFamily="34" charset="0"/>
                <a:cs typeface="Arial" panose="020B0604020202020204" pitchFamily="34" charset="0"/>
              </a:rPr>
              <a:t>Nadezhda</a:t>
            </a:r>
            <a:r>
              <a:rPr lang="en-US" sz="1400" dirty="0">
                <a:latin typeface="Arial" panose="020B0604020202020204" pitchFamily="34" charset="0"/>
                <a:cs typeface="Arial" panose="020B0604020202020204" pitchFamily="34" charset="0"/>
              </a:rPr>
              <a:t> (Nadia) German is a tenured assistant professor at the Texas Tech University Health Sciences Center (TTUHSC). She received her Ph.D. with an emphasis in Medicinal Chemistry at the University of Iowa, working with Dr. Robert Kerns. Her training continued at Virginia Commonwealth University, where she worked in Dr. Richard Glennon's laboratory, followed by two years at the Research Triangle Institute in the group of Yana Zhang. Her current research focuses on developing molecules with two different biological activities: the ability to modulate GPCRs and kill cancer cells. Her work is funded by NIH and a variety of foundations' seed grants. </a:t>
            </a:r>
            <a:r>
              <a:rPr lang="en-US" sz="1400">
                <a:latin typeface="Arial" panose="020B0604020202020204" pitchFamily="34" charset="0"/>
                <a:cs typeface="Arial" panose="020B0604020202020204" pitchFamily="34" charset="0"/>
              </a:rPr>
              <a:t>She has published over 30 peer-reviewed papers and three book chapters.</a:t>
            </a:r>
            <a:endParaRPr lang="en-US" dirty="0"/>
          </a:p>
          <a:p>
            <a:endParaRPr lang="en-US" dirty="0"/>
          </a:p>
        </p:txBody>
      </p:sp>
      <p:sp>
        <p:nvSpPr>
          <p:cNvPr id="5" name="TextBox 4">
            <a:extLst>
              <a:ext uri="{FF2B5EF4-FFF2-40B4-BE49-F238E27FC236}">
                <a16:creationId xmlns:a16="http://schemas.microsoft.com/office/drawing/2014/main" id="{F5CC2C1E-D1DE-CF42-8963-E58699BC1FCD}"/>
              </a:ext>
            </a:extLst>
          </p:cNvPr>
          <p:cNvSpPr txBox="1"/>
          <p:nvPr/>
        </p:nvSpPr>
        <p:spPr>
          <a:xfrm>
            <a:off x="2447191" y="327495"/>
            <a:ext cx="5206513" cy="132343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Nadia German</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Assistant Professor</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Pharmaceutical Sciences</a:t>
            </a:r>
            <a:br>
              <a:rPr lang="en-US" dirty="0">
                <a:latin typeface="Arial" panose="020B0604020202020204" pitchFamily="34" charset="0"/>
                <a:cs typeface="Arial" panose="020B0604020202020204" pitchFamily="34" charset="0"/>
              </a:rPr>
            </a:br>
            <a:r>
              <a:rPr lang="en-US" sz="1300" i="1" dirty="0">
                <a:latin typeface="Arial" panose="020B0604020202020204" pitchFamily="34" charset="0"/>
                <a:cs typeface="Arial" panose="020B0604020202020204" pitchFamily="34" charset="0"/>
              </a:rPr>
              <a:t>Novel Selective Kappa-opioid Ligands as Modulators of Pain Responses</a:t>
            </a:r>
          </a:p>
        </p:txBody>
      </p:sp>
      <p:pic>
        <p:nvPicPr>
          <p:cNvPr id="6" name="Picture 5">
            <a:extLst>
              <a:ext uri="{FF2B5EF4-FFF2-40B4-BE49-F238E27FC236}">
                <a16:creationId xmlns:a16="http://schemas.microsoft.com/office/drawing/2014/main" id="{6B89DBD7-3D65-3849-A60D-7777ED6F30ED}"/>
              </a:ext>
            </a:extLst>
          </p:cNvPr>
          <p:cNvPicPr>
            <a:picLocks noChangeAspect="1"/>
          </p:cNvPicPr>
          <p:nvPr/>
        </p:nvPicPr>
        <p:blipFill>
          <a:blip r:embed="rId2"/>
          <a:stretch>
            <a:fillRect/>
          </a:stretch>
        </p:blipFill>
        <p:spPr>
          <a:xfrm>
            <a:off x="484988" y="363195"/>
            <a:ext cx="1806766" cy="1757400"/>
          </a:xfrm>
          <a:prstGeom prst="rect">
            <a:avLst/>
          </a:prstGeom>
          <a:ln w="25400" cap="sq" cmpd="sng">
            <a:solidFill>
              <a:schemeClr val="bg2">
                <a:lumMod val="50000"/>
              </a:schemeClr>
            </a:solidFill>
            <a:bevel/>
          </a:ln>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D4BB5627-69C2-1742-AA01-105C0852C676}"/>
              </a:ext>
            </a:extLst>
          </p:cNvPr>
          <p:cNvSpPr txBox="1"/>
          <p:nvPr/>
        </p:nvSpPr>
        <p:spPr>
          <a:xfrm>
            <a:off x="67732" y="9127066"/>
            <a:ext cx="7636933" cy="646331"/>
          </a:xfrm>
          <a:prstGeom prst="rect">
            <a:avLst/>
          </a:prstGeom>
          <a:noFill/>
        </p:spPr>
        <p:txBody>
          <a:bodyPr wrap="square" rtlCol="0">
            <a:spAutoFit/>
          </a:bodyPr>
          <a:lstStyle/>
          <a:p>
            <a:pPr algn="ctr"/>
            <a:br>
              <a:rPr lang="fr-FR" b="1" dirty="0"/>
            </a:br>
            <a:r>
              <a:rPr lang="fr-FR" dirty="0">
                <a:latin typeface="Arial" panose="020B0604020202020204" pitchFamily="34" charset="0"/>
                <a:cs typeface="Arial" panose="020B0604020202020204" pitchFamily="34" charset="0"/>
              </a:rPr>
              <a:t>Texas Tech University Health Sciences Center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747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C767AE8-1618-5C41-8489-666FE198761B}" vid="{A7F2999B-7386-3549-80DB-60586E8765C3}"/>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156</Words>
  <Application>Microsoft Macintosh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DMK</dc:creator>
  <cp:lastModifiedBy>DMK</cp:lastModifiedBy>
  <cp:revision>2</cp:revision>
  <cp:lastPrinted>2019-09-10T16:05:03Z</cp:lastPrinted>
  <dcterms:created xsi:type="dcterms:W3CDTF">2021-02-22T16:25:52Z</dcterms:created>
  <dcterms:modified xsi:type="dcterms:W3CDTF">2021-03-03T17:54:57Z</dcterms:modified>
</cp:coreProperties>
</file>